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5" r:id="rId2"/>
  </p:sldMasterIdLst>
  <p:notesMasterIdLst>
    <p:notesMasterId r:id="rId78"/>
  </p:notesMasterIdLst>
  <p:sldIdLst>
    <p:sldId id="1381" r:id="rId3"/>
    <p:sldId id="1383" r:id="rId4"/>
    <p:sldId id="1384" r:id="rId5"/>
    <p:sldId id="1385" r:id="rId6"/>
    <p:sldId id="609" r:id="rId7"/>
    <p:sldId id="610" r:id="rId8"/>
    <p:sldId id="611" r:id="rId9"/>
    <p:sldId id="612" r:id="rId10"/>
    <p:sldId id="613" r:id="rId11"/>
    <p:sldId id="614" r:id="rId12"/>
    <p:sldId id="1386" r:id="rId13"/>
    <p:sldId id="969" r:id="rId14"/>
    <p:sldId id="618" r:id="rId15"/>
    <p:sldId id="619" r:id="rId16"/>
    <p:sldId id="620" r:id="rId17"/>
    <p:sldId id="621" r:id="rId18"/>
    <p:sldId id="617" r:id="rId19"/>
    <p:sldId id="839" r:id="rId20"/>
    <p:sldId id="840" r:id="rId21"/>
    <p:sldId id="1387" r:id="rId22"/>
    <p:sldId id="1391" r:id="rId23"/>
    <p:sldId id="1495" r:id="rId24"/>
    <p:sldId id="1498" r:id="rId25"/>
    <p:sldId id="1499" r:id="rId26"/>
    <p:sldId id="1507" r:id="rId27"/>
    <p:sldId id="1505" r:id="rId28"/>
    <p:sldId id="1471" r:id="rId29"/>
    <p:sldId id="1510" r:id="rId30"/>
    <p:sldId id="1509" r:id="rId31"/>
    <p:sldId id="1504" r:id="rId32"/>
    <p:sldId id="1503" r:id="rId33"/>
    <p:sldId id="1502" r:id="rId34"/>
    <p:sldId id="1508" r:id="rId35"/>
    <p:sldId id="1461" r:id="rId36"/>
    <p:sldId id="1462" r:id="rId37"/>
    <p:sldId id="1511" r:id="rId38"/>
    <p:sldId id="1463" r:id="rId39"/>
    <p:sldId id="1512" r:id="rId40"/>
    <p:sldId id="1470" r:id="rId41"/>
    <p:sldId id="1459" r:id="rId42"/>
    <p:sldId id="1514" r:id="rId43"/>
    <p:sldId id="1513" r:id="rId44"/>
    <p:sldId id="1469" r:id="rId45"/>
    <p:sldId id="1472" r:id="rId46"/>
    <p:sldId id="1475" r:id="rId47"/>
    <p:sldId id="1477" r:id="rId48"/>
    <p:sldId id="1515" r:id="rId49"/>
    <p:sldId id="1520" r:id="rId50"/>
    <p:sldId id="1516" r:id="rId51"/>
    <p:sldId id="1517" r:id="rId52"/>
    <p:sldId id="1518" r:id="rId53"/>
    <p:sldId id="1519" r:id="rId54"/>
    <p:sldId id="1483" r:id="rId55"/>
    <p:sldId id="1484" r:id="rId56"/>
    <p:sldId id="1486" r:id="rId57"/>
    <p:sldId id="1525" r:id="rId58"/>
    <p:sldId id="1521" r:id="rId59"/>
    <p:sldId id="1526" r:id="rId60"/>
    <p:sldId id="1531" r:id="rId61"/>
    <p:sldId id="1528" r:id="rId62"/>
    <p:sldId id="1532" r:id="rId63"/>
    <p:sldId id="1473" r:id="rId64"/>
    <p:sldId id="1522" r:id="rId65"/>
    <p:sldId id="1524" r:id="rId66"/>
    <p:sldId id="1523" r:id="rId67"/>
    <p:sldId id="1527" r:id="rId68"/>
    <p:sldId id="1490" r:id="rId69"/>
    <p:sldId id="1474" r:id="rId70"/>
    <p:sldId id="1466" r:id="rId71"/>
    <p:sldId id="1491" r:id="rId72"/>
    <p:sldId id="1467" r:id="rId73"/>
    <p:sldId id="1468" r:id="rId74"/>
    <p:sldId id="1529" r:id="rId75"/>
    <p:sldId id="1492" r:id="rId76"/>
    <p:sldId id="1446" r:id="rId77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D093D"/>
    <a:srgbClr val="E5423B"/>
    <a:srgbClr val="A00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/>
    <p:restoredTop sz="96959"/>
  </p:normalViewPr>
  <p:slideViewPr>
    <p:cSldViewPr snapToGrid="0" snapToObjects="1">
      <p:cViewPr varScale="1">
        <p:scale>
          <a:sx n="128" d="100"/>
          <a:sy n="128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283036E-D4F9-5244-8122-A4EF06FC89B4}" type="datetimeFigureOut">
              <a:rPr lang="ko-Kore-KR" altLang="en-US"/>
              <a:t>7/14/24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66B0914-74DF-FE4A-B2FB-837CA8C3D004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3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44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5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6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5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24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3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3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71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7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81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36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7/14/24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5267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7/14/24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1366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7ABD6-21C3-0C40-BCB1-55F3EB916A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날짜 개체 틀 3">
            <a:extLst>
              <a:ext uri="{FF2B5EF4-FFF2-40B4-BE49-F238E27FC236}">
                <a16:creationId xmlns:a16="http://schemas.microsoft.com/office/drawing/2014/main" id="{F8A5C2F0-2D2A-D54D-9F87-F7909B27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0A99E075-B427-1049-8288-591E12A28E02}" type="datetime1">
              <a:rPr lang="ko-Kore-KR" altLang="en-US"/>
              <a:t>7/14/24</a:t>
            </a:fld>
            <a:endParaRPr kumimoji="1" lang="ko-KR" altLang="en-US"/>
          </a:p>
        </p:txBody>
      </p:sp>
      <p:sp>
        <p:nvSpPr>
          <p:cNvPr id="20" name="바닥글 개체 틀 4">
            <a:extLst>
              <a:ext uri="{FF2B5EF4-FFF2-40B4-BE49-F238E27FC236}">
                <a16:creationId xmlns:a16="http://schemas.microsoft.com/office/drawing/2014/main" id="{79BFA7ED-558F-2547-B553-D2FDD140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DAF10A67-B656-3C40-B893-2638D35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62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D528120-D45D-1840-B0CA-89EE345DD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36" r="9625"/>
          <a:stretch/>
        </p:blipFill>
        <p:spPr>
          <a:xfrm>
            <a:off x="0" y="-731"/>
            <a:ext cx="12192000" cy="68587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065803-D5E5-6542-A5F8-E4EBBA85B9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8D57A-16B9-2E44-BB81-3FEA938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28240"/>
            <a:ext cx="2743200" cy="365125"/>
          </a:xfrm>
        </p:spPr>
        <p:txBody>
          <a:bodyPr/>
          <a:lstStyle/>
          <a:p>
            <a:fld id="{D5D8D839-3EA2-EE48-8F03-32E8AD19C177}" type="datetime1">
              <a:rPr lang="ko-Kore-KR" altLang="en-US"/>
              <a:t>7/14/24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F2652-6D1B-D74D-9C6F-8BD79675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697" y="6528971"/>
            <a:ext cx="4114800" cy="3651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478CB-44C1-E54B-9358-BE67590B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994" y="6528971"/>
            <a:ext cx="2743200" cy="365125"/>
          </a:xfrm>
        </p:spPr>
        <p:txBody>
          <a:bodyPr/>
          <a:lstStyle>
            <a:lvl1pPr>
              <a:defRPr>
                <a:solidFill>
                  <a:srgbClr val="0D093D"/>
                </a:solidFill>
              </a:defRPr>
            </a:lvl1pPr>
          </a:lstStyle>
          <a:p>
            <a:fld id="{D0D82EBB-0127-BD4C-804D-C9F0B4585E9B}" type="slidenum">
              <a:rPr kumimoji="1" lang="ko-KR" altLang="en-US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970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2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1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9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7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4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DCCC-7D70-FE4C-BA08-14275FA7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1C508-35B2-5D42-883E-8D6B6755E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57C7F-F9AD-4249-8022-094BFCD6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694D-A988-B640-944D-2FEC84115882}" type="datetime1">
              <a:rPr lang="ko-Kore-KR" altLang="en-US"/>
              <a:t>7/14/24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7CB74-0319-7A4C-9B3C-AF3A9291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5EB5D-8809-7343-841F-F1E0A0277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2EBB-0127-BD4C-804D-C9F0B4585E9B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423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0" r:id="rId3"/>
    <p:sldLayoutId id="2147483651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C8DCCC-7D70-FE4C-BA08-14275FA7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E1C508-35B2-5D42-883E-8D6B6755E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57C7F-F9AD-4249-8022-094BFCD62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694D-A988-B640-944D-2FEC84115882}" type="datetime1">
              <a:rPr lang="ko-Kore-KR" altLang="en-US"/>
              <a:t>7/14/24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67CB74-0319-7A4C-9B3C-AF3A9291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5EB5D-8809-7343-841F-F1E0A0277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2EBB-0127-BD4C-804D-C9F0B4585E9B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389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41958" cy="175432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From DNN to GPT</a:t>
            </a:r>
          </a:p>
          <a:p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ko-KR" altLang="en-US" sz="20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로완 임도형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9E775-72E4-3B0A-F1E4-2E2ECA06DB39}"/>
              </a:ext>
            </a:extLst>
          </p:cNvPr>
          <p:cNvSpPr txBox="1"/>
          <p:nvPr/>
        </p:nvSpPr>
        <p:spPr>
          <a:xfrm>
            <a:off x="538857" y="611341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>
                <a:solidFill>
                  <a:srgbClr val="EEEEEE"/>
                </a:solidFill>
              </a:rPr>
              <a:t>2</a:t>
            </a:r>
            <a:r>
              <a:rPr kumimoji="1" lang="en-US" altLang="ko-KR">
                <a:solidFill>
                  <a:srgbClr val="EEEEEE"/>
                </a:solidFill>
              </a:rPr>
              <a:t>023.05.15</a:t>
            </a:r>
            <a:endParaRPr kumimoji="1" lang="ko-US" altLang="en-US">
              <a:solidFill>
                <a:srgbClr val="EEEE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8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11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378618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인스턴스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벡터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포인트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스페이스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데이터라도 이렇다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0A633F-C871-6B24-8F09-A168E3D1861D}"/>
              </a:ext>
            </a:extLst>
          </p:cNvPr>
          <p:cNvCxnSpPr>
            <a:cxnSpLocks/>
          </p:cNvCxnSpPr>
          <p:nvPr/>
        </p:nvCxnSpPr>
        <p:spPr>
          <a:xfrm>
            <a:off x="6579171" y="3731711"/>
            <a:ext cx="17657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05669D-E5F3-76A8-052C-0A7D9FA68362}"/>
              </a:ext>
            </a:extLst>
          </p:cNvPr>
          <p:cNvCxnSpPr>
            <a:cxnSpLocks/>
          </p:cNvCxnSpPr>
          <p:nvPr/>
        </p:nvCxnSpPr>
        <p:spPr>
          <a:xfrm flipV="1">
            <a:off x="6579171" y="2375876"/>
            <a:ext cx="0" cy="1355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FEDB08-5345-C5A2-A8CA-B2B672B4B4AD}"/>
              </a:ext>
            </a:extLst>
          </p:cNvPr>
          <p:cNvSpPr txBox="1"/>
          <p:nvPr/>
        </p:nvSpPr>
        <p:spPr>
          <a:xfrm>
            <a:off x="7885110" y="3790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크기</a:t>
            </a:r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9333E-F20D-791C-7C58-EE48DB815C51}"/>
              </a:ext>
            </a:extLst>
          </p:cNvPr>
          <p:cNvSpPr txBox="1"/>
          <p:nvPr/>
        </p:nvSpPr>
        <p:spPr>
          <a:xfrm>
            <a:off x="5814572" y="23758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색깔</a:t>
            </a:r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6FAB923-190F-0A39-94CC-A5DBE0A344B1}"/>
              </a:ext>
            </a:extLst>
          </p:cNvPr>
          <p:cNvSpPr/>
          <p:nvPr/>
        </p:nvSpPr>
        <p:spPr>
          <a:xfrm>
            <a:off x="7036371" y="2745208"/>
            <a:ext cx="110359" cy="119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B474-A5F2-C6EF-0118-822E9E0EF0DC}"/>
              </a:ext>
            </a:extLst>
          </p:cNvPr>
          <p:cNvSpPr txBox="1"/>
          <p:nvPr/>
        </p:nvSpPr>
        <p:spPr>
          <a:xfrm>
            <a:off x="7172076" y="256054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(2,3)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26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6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86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452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372227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 *x</a:t>
            </a:r>
            <a:endParaRPr sz="3200"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입력데이터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0 ~ 9</a:t>
            </a:r>
            <a:endParaRPr sz="28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9610" y="2718156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2540" y="2871842"/>
            <a:ext cx="11490593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딥러닝 다시 정리</a:t>
            </a:r>
          </a:p>
        </p:txBody>
      </p:sp>
    </p:spTree>
    <p:extLst>
      <p:ext uri="{BB962C8B-B14F-4D97-AF65-F5344CB8AC3E}">
        <p14:creationId xmlns:p14="http://schemas.microsoft.com/office/powerpoint/2010/main" val="2226934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46290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9677946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함수의 입출력 데이터 쌍을 받아 학습하여 그 함수가 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데이터 도메인의 포인트를 다른 데이터 도메인의 포인트로의 매핑을 학습할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05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494647" y="3044279"/>
            <a:ext cx="5202706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시계열 데이터 처리 </a:t>
            </a:r>
          </a:p>
        </p:txBody>
      </p:sp>
    </p:spTree>
    <p:extLst>
      <p:ext uri="{BB962C8B-B14F-4D97-AF65-F5344CB8AC3E}">
        <p14:creationId xmlns:p14="http://schemas.microsoft.com/office/powerpoint/2010/main" val="1047601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시계열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과거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20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일간의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내일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128046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내일 온도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861212" y="342900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19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18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…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일전 온도</a:t>
            </a:r>
            <a:r>
              <a:rPr lang="en-US" altLang="ko-KR" b="1" dirty="0"/>
              <a:t>,</a:t>
            </a:r>
          </a:p>
          <a:p>
            <a:pPr algn="ctr"/>
            <a:r>
              <a:rPr lang="en-US" altLang="ko-KR" b="1" dirty="0"/>
              <a:t>0</a:t>
            </a:r>
            <a:r>
              <a:rPr lang="ko-KR" altLang="en-US" b="1" dirty="0"/>
              <a:t>일전 온도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081138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글자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문자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n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c, a, t, _, s, a, t, _, o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1108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문장의 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출력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다음 단어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5050" y="3584284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72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1;p24">
            <a:extLst>
              <a:ext uri="{FF2B5EF4-FFF2-40B4-BE49-F238E27FC236}">
                <a16:creationId xmlns:a16="http://schemas.microsoft.com/office/drawing/2014/main" id="{8CB739BA-4125-1419-2F75-C0D00359ED0A}"/>
              </a:ext>
            </a:extLst>
          </p:cNvPr>
          <p:cNvSpPr txBox="1"/>
          <p:nvPr/>
        </p:nvSpPr>
        <p:spPr>
          <a:xfrm>
            <a:off x="5814500" y="2983384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476" y="4165297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8495101" y="405191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  <a:endParaRPr b="1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164139" y="4026772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cat, sat, on, the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962255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3044279"/>
            <a:ext cx="5003934" cy="76944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예측</a:t>
            </a:r>
          </a:p>
        </p:txBody>
      </p:sp>
    </p:spTree>
    <p:extLst>
      <p:ext uri="{BB962C8B-B14F-4D97-AF65-F5344CB8AC3E}">
        <p14:creationId xmlns:p14="http://schemas.microsoft.com/office/powerpoint/2010/main" val="3615903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8080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예측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56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예측의 반복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where is my cat 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답변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chir in kitchen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where is my cat ?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is my cat ? cat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my cat ? cat sat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? cat sat 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chair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 cat sat on chair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                    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chair in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kitchen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638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토크나이징</a:t>
            </a:r>
          </a:p>
        </p:txBody>
      </p:sp>
    </p:spTree>
    <p:extLst>
      <p:ext uri="{BB962C8B-B14F-4D97-AF65-F5344CB8AC3E}">
        <p14:creationId xmlns:p14="http://schemas.microsoft.com/office/powerpoint/2010/main" val="2915504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1441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토크나이징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28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문장을 최소 의미 단위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토큰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쪼개는 작업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cat sat on the chair. 		-&gt; 	cat, sat, on, the, chair,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의자에 고양이가 앉아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	-&gt;	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고양이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앉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아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ㅆ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373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임베딩</a:t>
            </a:r>
          </a:p>
        </p:txBody>
      </p:sp>
    </p:spTree>
    <p:extLst>
      <p:ext uri="{BB962C8B-B14F-4D97-AF65-F5344CB8AC3E}">
        <p14:creationId xmlns:p14="http://schemas.microsoft.com/office/powerpoint/2010/main" val="317351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573111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Multi Layer Perceptron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8795077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보편적인 근사화 능력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어떤 </a:t>
            </a: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함수든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 관계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입출력쌍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Shape 737">
            <a:extLst>
              <a:ext uri="{FF2B5EF4-FFF2-40B4-BE49-F238E27FC236}">
                <a16:creationId xmlns:a16="http://schemas.microsoft.com/office/drawing/2014/main" id="{A9AEBF84-E298-48DB-9227-9B66B58C647F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325" y="3429000"/>
            <a:ext cx="4305325" cy="2614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44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69881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92215EF-4817-A60B-5FEF-16BB6CB5CAC4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5, 6</a:t>
            </a:r>
            <a:endParaRPr b="1" dirty="0"/>
          </a:p>
        </p:txBody>
      </p:sp>
      <p:sp>
        <p:nvSpPr>
          <p:cNvPr id="24" name="Google Shape;153;p24">
            <a:extLst>
              <a:ext uri="{FF2B5EF4-FFF2-40B4-BE49-F238E27FC236}">
                <a16:creationId xmlns:a16="http://schemas.microsoft.com/office/drawing/2014/main" id="{8F275407-3602-B02A-5433-22792BF05B19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endParaRPr lang="en-US" b="1" dirty="0"/>
          </a:p>
          <a:p>
            <a:endParaRPr lang="en-US" b="1" dirty="0"/>
          </a:p>
          <a:p>
            <a:endParaRPr b="1" dirty="0"/>
          </a:p>
        </p:txBody>
      </p:sp>
      <p:sp>
        <p:nvSpPr>
          <p:cNvPr id="29" name="Google Shape;153;p24">
            <a:extLst>
              <a:ext uri="{FF2B5EF4-FFF2-40B4-BE49-F238E27FC236}">
                <a16:creationId xmlns:a16="http://schemas.microsoft.com/office/drawing/2014/main" id="{4A2F3CB5-963E-D4C6-611D-E700D4B6A231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72306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순차열 데이터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n</a:t>
            </a:r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chair</a:t>
            </a:r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6C85AA4A-CCD3-0282-9E50-D1F03667A3A9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6</a:t>
            </a:r>
            <a:endParaRPr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593EDEF-B883-77E7-D123-D91E2DC9EF0D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c, a, t, _, s, a, t, _</a:t>
            </a:r>
            <a:r>
              <a:rPr lang="en-US" altLang="ko-KR" b="1" dirty="0"/>
              <a:t>,</a:t>
            </a:r>
            <a:r>
              <a:rPr lang="en-US" b="1" dirty="0"/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0F8590B4-04E9-DDDE-775C-79E1C1FC1005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cat, sat, on, the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, chair</a:t>
            </a:r>
          </a:p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80374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숫자로 바꾸어서 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숫자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문자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 순차열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6" name="Google Shape;149;p24">
            <a:extLst>
              <a:ext uri="{FF2B5EF4-FFF2-40B4-BE49-F238E27FC236}">
                <a16:creationId xmlns:a16="http://schemas.microsoft.com/office/drawing/2014/main" id="{6FEBF367-46F0-6432-20AE-84A68EF848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0882" y="154309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24">
            <a:extLst>
              <a:ext uri="{FF2B5EF4-FFF2-40B4-BE49-F238E27FC236}">
                <a16:creationId xmlns:a16="http://schemas.microsoft.com/office/drawing/2014/main" id="{D6584DD2-9CE2-1AB9-200F-B01B4F854AC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656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2;p24">
            <a:extLst>
              <a:ext uri="{FF2B5EF4-FFF2-40B4-BE49-F238E27FC236}">
                <a16:creationId xmlns:a16="http://schemas.microsoft.com/office/drawing/2014/main" id="{571702CF-3312-A60D-AE60-8D63739906B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8062" y="201696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5F7132DC-E8F4-1009-C623-DACBDDE2EED6}"/>
              </a:ext>
            </a:extLst>
          </p:cNvPr>
          <p:cNvSpPr txBox="1"/>
          <p:nvPr/>
        </p:nvSpPr>
        <p:spPr>
          <a:xfrm>
            <a:off x="7956288" y="191623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6</a:t>
            </a:r>
            <a:endParaRPr b="1" dirty="0"/>
          </a:p>
        </p:txBody>
      </p:sp>
      <p:pic>
        <p:nvPicPr>
          <p:cNvPr id="10" name="Google Shape;149;p24">
            <a:extLst>
              <a:ext uri="{FF2B5EF4-FFF2-40B4-BE49-F238E27FC236}">
                <a16:creationId xmlns:a16="http://schemas.microsoft.com/office/drawing/2014/main" id="{A113ABCE-B475-69CD-E3EA-0B10F60D20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3249076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0;p24">
            <a:extLst>
              <a:ext uri="{FF2B5EF4-FFF2-40B4-BE49-F238E27FC236}">
                <a16:creationId xmlns:a16="http://schemas.microsoft.com/office/drawing/2014/main" id="{2F55AA4B-E819-9B13-8848-F18BE8AF231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BBB291DA-22F9-A8CE-91D1-7DBEBF021E7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372294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58BBF4D1-B6BC-FA90-D205-1DC254CE34EB}"/>
              </a:ext>
            </a:extLst>
          </p:cNvPr>
          <p:cNvSpPr txBox="1"/>
          <p:nvPr/>
        </p:nvSpPr>
        <p:spPr>
          <a:xfrm>
            <a:off x="7869687" y="362221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pPr algn="ctr"/>
            <a:r>
              <a:rPr lang="en-US" altLang="ko-KR" b="1" dirty="0"/>
              <a:t>7</a:t>
            </a:r>
            <a:endParaRPr b="1" dirty="0"/>
          </a:p>
        </p:txBody>
      </p:sp>
      <p:pic>
        <p:nvPicPr>
          <p:cNvPr id="25" name="Google Shape;149;p24">
            <a:extLst>
              <a:ext uri="{FF2B5EF4-FFF2-40B4-BE49-F238E27FC236}">
                <a16:creationId xmlns:a16="http://schemas.microsoft.com/office/drawing/2014/main" id="{24305329-9D51-A15F-4C12-E99126407C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4281" y="5265654"/>
            <a:ext cx="2270579" cy="127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50;p24">
            <a:extLst>
              <a:ext uri="{FF2B5EF4-FFF2-40B4-BE49-F238E27FC236}">
                <a16:creationId xmlns:a16="http://schemas.microsoft.com/office/drawing/2014/main" id="{8A3D618D-4E7E-87AA-09BE-93F3D66A80F5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055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2;p24">
            <a:extLst>
              <a:ext uri="{FF2B5EF4-FFF2-40B4-BE49-F238E27FC236}">
                <a16:creationId xmlns:a16="http://schemas.microsoft.com/office/drawing/2014/main" id="{5744BE4C-602B-A507-98E4-BEF5739927B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1461" y="5739524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53;p24">
            <a:extLst>
              <a:ext uri="{FF2B5EF4-FFF2-40B4-BE49-F238E27FC236}">
                <a16:creationId xmlns:a16="http://schemas.microsoft.com/office/drawing/2014/main" id="{CEB8C0C5-8DEF-260F-0C7F-9F2228730448}"/>
              </a:ext>
            </a:extLst>
          </p:cNvPr>
          <p:cNvSpPr txBox="1"/>
          <p:nvPr/>
        </p:nvSpPr>
        <p:spPr>
          <a:xfrm>
            <a:off x="7869687" y="5638797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chair</a:t>
            </a:r>
          </a:p>
          <a:p>
            <a:pPr algn="ctr"/>
            <a:r>
              <a:rPr lang="en-US" altLang="ko-KR" b="1" dirty="0"/>
              <a:t>783</a:t>
            </a:r>
            <a:endParaRPr b="1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2B3AAC98-AA37-0AAF-C570-0D8568753191}"/>
              </a:ext>
            </a:extLst>
          </p:cNvPr>
          <p:cNvSpPr txBox="1"/>
          <p:nvPr/>
        </p:nvSpPr>
        <p:spPr>
          <a:xfrm>
            <a:off x="1352764" y="1908975"/>
            <a:ext cx="243633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/>
              <a:t>1,</a:t>
            </a:r>
            <a:r>
              <a:rPr lang="ko-KR" altLang="en-US" b="1" dirty="0"/>
              <a:t> </a:t>
            </a:r>
            <a:r>
              <a:rPr lang="en-US" altLang="ko-KR" b="1" dirty="0"/>
              <a:t>2,</a:t>
            </a:r>
            <a:r>
              <a:rPr lang="ko-KR" altLang="en-US" b="1" dirty="0"/>
              <a:t> </a:t>
            </a:r>
            <a:r>
              <a:rPr lang="en-US" altLang="ko-KR" b="1" dirty="0"/>
              <a:t>3,</a:t>
            </a:r>
            <a:r>
              <a:rPr lang="ko-KR" altLang="en-US" b="1" dirty="0"/>
              <a:t> </a:t>
            </a:r>
            <a:r>
              <a:rPr lang="en-US" altLang="ko-KR" b="1" dirty="0"/>
              <a:t>4,</a:t>
            </a:r>
            <a:r>
              <a:rPr lang="ko-KR" altLang="en-US" b="1" dirty="0"/>
              <a:t> </a:t>
            </a:r>
            <a:r>
              <a:rPr lang="en-US" altLang="ko-KR" b="1" dirty="0"/>
              <a:t>5</a:t>
            </a:r>
            <a:endParaRPr b="1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EC14EEC5-BA4D-286D-7F47-6B02A7A7C013}"/>
              </a:ext>
            </a:extLst>
          </p:cNvPr>
          <p:cNvSpPr txBox="1"/>
          <p:nvPr/>
        </p:nvSpPr>
        <p:spPr>
          <a:xfrm>
            <a:off x="1266163" y="3614955"/>
            <a:ext cx="263676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c, a, t, _, s, a, t, _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o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  <a:p>
            <a:r>
              <a:rPr lang="en-US" altLang="ko-Kore-KR" sz="1600" b="1" dirty="0"/>
              <a:t>3, 8, 4, 0, 2, 8, 9, 0, 1</a:t>
            </a:r>
            <a:endParaRPr lang="en-US" sz="16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b="1" dirty="0"/>
          </a:p>
          <a:p>
            <a:endParaRPr b="1" dirty="0"/>
          </a:p>
        </p:txBody>
      </p:sp>
      <p:sp>
        <p:nvSpPr>
          <p:cNvPr id="7" name="Google Shape;153;p24">
            <a:extLst>
              <a:ext uri="{FF2B5EF4-FFF2-40B4-BE49-F238E27FC236}">
                <a16:creationId xmlns:a16="http://schemas.microsoft.com/office/drawing/2014/main" id="{DD06E4A1-9169-84AD-C9DF-7DF96B9349FC}"/>
              </a:ext>
            </a:extLst>
          </p:cNvPr>
          <p:cNvSpPr txBox="1"/>
          <p:nvPr/>
        </p:nvSpPr>
        <p:spPr>
          <a:xfrm>
            <a:off x="1266162" y="5631533"/>
            <a:ext cx="2636763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cat, sat, on, the, chair</a:t>
            </a:r>
          </a:p>
          <a:p>
            <a:r>
              <a:rPr lang="en-US" altLang="ko-Kore-KR" sz="1600" b="1" dirty="0"/>
              <a:t>182, 34, 120, 43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2405889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663823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또는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값을 그대로 사용하지 않고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인코딩 임베딩 하여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a, b, c, 1, 2 ]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 문자열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7,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0,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숫자로 바꾼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숫자를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one-hot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인코딩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C81E23-DCF3-F4E5-A9C8-7FA619E0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96" y="4010211"/>
            <a:ext cx="5852532" cy="12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334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단어의 순차열 데이터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문장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 mouse ran down”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단어의 순차열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“The”, “mouse”, “ran”, “down”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딥러닝으로 처리하기 위해선 숫자로 표현 필요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시작은 사전의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[ 1,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652E67-75DC-0127-F7B3-D03B03784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226" y="3691558"/>
            <a:ext cx="116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07419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자연어 데이터 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단어를 인덱스 말고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의미있는 숫자들로 표현하자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069DBC-2581-3CA5-E9B1-3BFDC04B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72" y="2208481"/>
            <a:ext cx="7772400" cy="3008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F420E-E0CE-E64D-1DD5-1B4AADEFE4A2}"/>
              </a:ext>
            </a:extLst>
          </p:cNvPr>
          <p:cNvSpPr txBox="1"/>
          <p:nvPr/>
        </p:nvSpPr>
        <p:spPr>
          <a:xfrm rot="10800000">
            <a:off x="6534971" y="2387598"/>
            <a:ext cx="430887" cy="2650435"/>
          </a:xfrm>
          <a:prstGeom prst="rect">
            <a:avLst/>
          </a:prstGeom>
          <a:solidFill>
            <a:schemeClr val="bg1"/>
          </a:solidFill>
          <a:ln w="9525">
            <a:solidFill>
              <a:srgbClr val="0D093D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ko-Kore-KR" sz="1600"/>
              <a:t>Embedding</a:t>
            </a:r>
            <a:endParaRPr kumimoji="1" lang="ko-Kore-KR" altLang="en-US" sz="1600"/>
          </a:p>
        </p:txBody>
      </p:sp>
    </p:spTree>
    <p:extLst>
      <p:ext uri="{BB962C8B-B14F-4D97-AF65-F5344CB8AC3E}">
        <p14:creationId xmlns:p14="http://schemas.microsoft.com/office/powerpoint/2010/main" val="3960101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052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개의 단어들이 있다면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무식하게 </a:t>
            </a:r>
            <a:r>
              <a:rPr kumimoji="1" lang="en-US" altLang="ko-KR" sz="2400" dirty="0"/>
              <a:t>one-hot </a:t>
            </a:r>
            <a:r>
              <a:rPr kumimoji="1" lang="ko-KR" altLang="en-US" sz="2400" dirty="0"/>
              <a:t>벡터로 표현하면 </a:t>
            </a: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</a:t>
            </a:r>
            <a:r>
              <a:rPr kumimoji="1" lang="en-US" altLang="ko-K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이를 적은 차원으로 표현해 보자</a:t>
            </a:r>
            <a:r>
              <a:rPr kumimoji="1" lang="en-US" altLang="ko-KR" sz="2400" dirty="0"/>
              <a:t>.</a:t>
            </a:r>
          </a:p>
          <a:p>
            <a:endParaRPr kumimoji="1"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4000</a:t>
            </a:r>
            <a:r>
              <a:rPr kumimoji="1" lang="ko-KR" altLang="en-US" sz="2400" dirty="0"/>
              <a:t>차원을 </a:t>
            </a:r>
            <a:r>
              <a:rPr kumimoji="1" lang="en-US" altLang="ko-KR" sz="2400" dirty="0"/>
              <a:t>100</a:t>
            </a:r>
            <a:r>
              <a:rPr kumimoji="1" lang="ko-KR" altLang="en-US" sz="2400" dirty="0"/>
              <a:t>차원 처럼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13C69-44D3-572A-BDC5-A97F437920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801" y="2599931"/>
            <a:ext cx="5934196" cy="24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3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32343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역시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mapping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 index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임베딩된 값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딥러닝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학습 가능한 관계이다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986BE0-AA79-CECC-FA8A-E68586C0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911204"/>
            <a:ext cx="53086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2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07787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Word2Vec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38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09D0A1-D2C3-252B-010E-7D734E93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33" y="1604616"/>
            <a:ext cx="8304096" cy="44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7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Seq2Seq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9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37517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Deep Neural Network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4" y="975976"/>
            <a:ext cx="9312593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다른 이름이다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능력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한계는 곧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MLP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능력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한계와 동일하다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역시 임의의 함수를 근사화 할 수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입력과 출력의 쌍을 가지고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444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1406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RNN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[h, e, l, l, o]</a:t>
            </a:r>
            <a:r>
              <a:rPr kumimoji="1" lang="ko-KR" altLang="en-US" sz="2400" dirty="0"/>
              <a:t>의 학습 예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pPr lvl="1"/>
            <a:r>
              <a:rPr kumimoji="1" lang="en-US" altLang="ko-KR" sz="2400" dirty="0"/>
              <a:t>h -&gt; e</a:t>
            </a:r>
          </a:p>
          <a:p>
            <a:pPr lvl="1"/>
            <a:r>
              <a:rPr kumimoji="1" lang="en-US" altLang="ko-KR" sz="2400" dirty="0"/>
              <a:t>e -&gt; l</a:t>
            </a:r>
          </a:p>
          <a:p>
            <a:pPr lvl="1"/>
            <a:r>
              <a:rPr kumimoji="1" lang="en-US" altLang="ko-KR" sz="2400" dirty="0"/>
              <a:t>l -&gt; l</a:t>
            </a:r>
          </a:p>
          <a:p>
            <a:pPr lvl="1"/>
            <a:r>
              <a:rPr kumimoji="1" lang="en-US" altLang="ko-KR" sz="2400" dirty="0"/>
              <a:t>l - &gt; o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265E21-9A0A-855D-9B85-1864FD0A3D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973" y="1865858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34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기계 번역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DA3D18-82F2-A45A-88CF-9023ACDA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2021224"/>
            <a:ext cx="7404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09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번역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단어순차열의 매핑에 불과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 ‘They’, ‘are’, ‘watching’, ‘.’, &lt;eos&gt; ] -&gt; [ ‘lls’, ‘regardent’, ‘.’, &lt;eos&gt; 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단순한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DNN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으로는 학습이 잘 안된다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 :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그래도 번역이 잘되는 모델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8B0BB9-A654-D714-2962-637D67460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58" y="4043181"/>
            <a:ext cx="4343400" cy="194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521994-A68B-180D-19B7-E18BA1F3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45" y="5986281"/>
            <a:ext cx="3767479" cy="3368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503225-6460-10C6-BA27-243CA96A6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172" y="3559914"/>
            <a:ext cx="2973086" cy="3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10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75945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단어별 매핑을 학습한다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conext, &lt;bos&gt;          -&gt;       ‘lls’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‘lls’              -&gt;       ‘regardent’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‘regardent’    -&gt;       ‘.’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context, ‘.’                -&gt;       &lt;eos&gt;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C16FAB-B1C0-BADB-BF6D-AB5E9764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34" y="4166771"/>
            <a:ext cx="7543800" cy="1905000"/>
          </a:xfrm>
          <a:prstGeom prst="rect">
            <a:avLst/>
          </a:prstGeom>
        </p:spPr>
      </p:pic>
      <p:sp>
        <p:nvSpPr>
          <p:cNvPr id="6" name="도넛[D] 5">
            <a:extLst>
              <a:ext uri="{FF2B5EF4-FFF2-40B4-BE49-F238E27FC236}">
                <a16:creationId xmlns:a16="http://schemas.microsoft.com/office/drawing/2014/main" id="{6FD3197A-8745-98A7-12A8-442DEDEFCC8D}"/>
              </a:ext>
            </a:extLst>
          </p:cNvPr>
          <p:cNvSpPr/>
          <p:nvPr/>
        </p:nvSpPr>
        <p:spPr>
          <a:xfrm>
            <a:off x="6041826" y="4887777"/>
            <a:ext cx="200628" cy="462987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BC7B5-5807-234E-5B6F-F5E32B4E7440}"/>
              </a:ext>
            </a:extLst>
          </p:cNvPr>
          <p:cNvSpPr txBox="1"/>
          <p:nvPr/>
        </p:nvSpPr>
        <p:spPr>
          <a:xfrm>
            <a:off x="5151074" y="4131820"/>
            <a:ext cx="825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/>
              <a:t>context</a:t>
            </a:r>
            <a:endParaRPr kumimoji="1" lang="ko-Kore-KR" altLang="en-US" sz="1400" b="1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B72C004-5064-A87F-BE9A-F17731750CA4}"/>
              </a:ext>
            </a:extLst>
          </p:cNvPr>
          <p:cNvCxnSpPr>
            <a:cxnSpLocks/>
          </p:cNvCxnSpPr>
          <p:nvPr/>
        </p:nvCxnSpPr>
        <p:spPr>
          <a:xfrm>
            <a:off x="5709684" y="4403866"/>
            <a:ext cx="332142" cy="483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93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Attention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036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164742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-&gt;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관계로 구성된 데이터가 있다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좌표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온도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231B56-95D4-C88F-FC6E-F840DA71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DB161A-DA8D-9F92-DD9C-31F59CE5C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6C34AA-0CC7-6F0F-13E1-D84446F1BC19}"/>
              </a:ext>
            </a:extLst>
          </p:cNvPr>
          <p:cNvSpPr/>
          <p:nvPr/>
        </p:nvSpPr>
        <p:spPr>
          <a:xfrm>
            <a:off x="6198379" y="3741782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56264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서울의 온도를 구하면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[1,10]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EE176C-069B-1E68-0623-0A415EBAF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FCC41F-0DE8-18B9-7AA4-EBE4636B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254346-E867-A834-2ED2-CC8B0B5D4B5B}"/>
              </a:ext>
            </a:extLst>
          </p:cNvPr>
          <p:cNvSpPr/>
          <p:nvPr/>
        </p:nvSpPr>
        <p:spPr>
          <a:xfrm>
            <a:off x="6198379" y="3741782"/>
            <a:ext cx="565331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A9BF36-E435-975D-B728-81B7B65AD174}"/>
              </a:ext>
            </a:extLst>
          </p:cNvPr>
          <p:cNvSpPr/>
          <p:nvPr/>
        </p:nvSpPr>
        <p:spPr>
          <a:xfrm>
            <a:off x="4739045" y="4061440"/>
            <a:ext cx="1532546" cy="32462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7734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261905" y="3429000"/>
            <a:ext cx="5158952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6AB4FF-0AAF-1687-03FA-D3E94E33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E3C068-7363-DF68-718A-B4E5E6AC99A2}"/>
              </a:ext>
            </a:extLst>
          </p:cNvPr>
          <p:cNvSpPr/>
          <p:nvPr/>
        </p:nvSpPr>
        <p:spPr>
          <a:xfrm>
            <a:off x="6791217" y="3741782"/>
            <a:ext cx="5060471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43389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46FDBE-A4D6-4F1E-24D1-36CEC2C9B0BA}"/>
              </a:ext>
            </a:extLst>
          </p:cNvPr>
          <p:cNvSpPr/>
          <p:nvPr/>
        </p:nvSpPr>
        <p:spPr>
          <a:xfrm>
            <a:off x="6875361" y="3429000"/>
            <a:ext cx="4545495" cy="207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63A5AB4-2D8D-8A4C-10F8-5375BFAFD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D358A7-35E2-0E9C-3FBC-91D4D43CF549}"/>
              </a:ext>
            </a:extLst>
          </p:cNvPr>
          <p:cNvSpPr/>
          <p:nvPr/>
        </p:nvSpPr>
        <p:spPr>
          <a:xfrm>
            <a:off x="7410338" y="3741782"/>
            <a:ext cx="4441350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64135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49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4D1A08-12FF-6176-0632-195E49469352}"/>
              </a:ext>
            </a:extLst>
          </p:cNvPr>
          <p:cNvSpPr/>
          <p:nvPr/>
        </p:nvSpPr>
        <p:spPr>
          <a:xfrm>
            <a:off x="7602212" y="3518362"/>
            <a:ext cx="3782068" cy="18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F9295E-7641-CF34-AAB3-A2DF8E2B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4CC3E1-3356-2975-7418-CD21FD4692E3}"/>
              </a:ext>
            </a:extLst>
          </p:cNvPr>
          <p:cNvSpPr/>
          <p:nvPr/>
        </p:nvSpPr>
        <p:spPr>
          <a:xfrm>
            <a:off x="8209052" y="3741782"/>
            <a:ext cx="3642636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25645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9E76AC-CE67-76AB-3702-4D4BAEE4C1E0}"/>
              </a:ext>
            </a:extLst>
          </p:cNvPr>
          <p:cNvSpPr/>
          <p:nvPr/>
        </p:nvSpPr>
        <p:spPr>
          <a:xfrm>
            <a:off x="8427401" y="3588065"/>
            <a:ext cx="2966023" cy="185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0AE76C-F9EE-A7C3-6B9B-9526B70D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CA7BC6-A3C3-FE04-6417-58A3F965DC35}"/>
              </a:ext>
            </a:extLst>
          </p:cNvPr>
          <p:cNvSpPr/>
          <p:nvPr/>
        </p:nvSpPr>
        <p:spPr>
          <a:xfrm>
            <a:off x="9010436" y="3741782"/>
            <a:ext cx="2841252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721351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87B155-04A0-2EB7-E098-EBD9DBD99DCD}"/>
              </a:ext>
            </a:extLst>
          </p:cNvPr>
          <p:cNvSpPr/>
          <p:nvPr/>
        </p:nvSpPr>
        <p:spPr>
          <a:xfrm>
            <a:off x="10058400" y="3515786"/>
            <a:ext cx="1421375" cy="189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8AA786-82A8-D5A2-6186-006936D9E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899D17-F708-EA49-421B-C99961E5EC3C}"/>
              </a:ext>
            </a:extLst>
          </p:cNvPr>
          <p:cNvSpPr/>
          <p:nvPr/>
        </p:nvSpPr>
        <p:spPr>
          <a:xfrm>
            <a:off x="10705672" y="3741782"/>
            <a:ext cx="1146016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04128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505127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 그리고 조회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분당의 온도를 구하려면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(query)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[2,9]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조회값과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일치하는 키값이 없다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키와의 거리를 구하고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 가까움으로 가중해서 값을 구하자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49A104-49A1-5938-FA23-02E83B55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9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4745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가까움 기준으로 구한 가중치를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그리고 조회된 값을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값이라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9F3630-69D8-0A24-9063-4DE6DE4A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420" y="3760369"/>
            <a:ext cx="6724230" cy="1513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3E4B3E6-E2BC-1E67-AFBF-D9B51BDFD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867" y="3741782"/>
            <a:ext cx="7616779" cy="15780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1B352B-CDA7-3E0D-55D8-F391AA8C46C2}"/>
              </a:ext>
            </a:extLst>
          </p:cNvPr>
          <p:cNvSpPr/>
          <p:nvPr/>
        </p:nvSpPr>
        <p:spPr>
          <a:xfrm>
            <a:off x="8224228" y="3576291"/>
            <a:ext cx="768252" cy="190904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2653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여러개이면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행렬이된다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8C13EC-F115-9221-60A3-C0933F717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86" y="3873858"/>
            <a:ext cx="317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5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7466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weight matrix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55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31CEF-B29E-059A-1CC7-E3EF6ACA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2" y="2526943"/>
            <a:ext cx="3670300" cy="379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DCD9D2-9909-8731-7F80-11616C12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86" y="3873858"/>
            <a:ext cx="317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1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39375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value, query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A93A0-64A0-AE73-A155-C8085D3DE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01" y="3429000"/>
            <a:ext cx="2616200" cy="2908300"/>
          </a:xfrm>
          <a:prstGeom prst="rect">
            <a:avLst/>
          </a:prstGeom>
        </p:spPr>
      </p:pic>
      <p:sp>
        <p:nvSpPr>
          <p:cNvPr id="6" name="삼각형 5">
            <a:extLst>
              <a:ext uri="{FF2B5EF4-FFF2-40B4-BE49-F238E27FC236}">
                <a16:creationId xmlns:a16="http://schemas.microsoft.com/office/drawing/2014/main" id="{341A04A1-BB31-E584-FE1D-29B91C4A6B48}"/>
              </a:ext>
            </a:extLst>
          </p:cNvPr>
          <p:cNvSpPr/>
          <p:nvPr/>
        </p:nvSpPr>
        <p:spPr>
          <a:xfrm>
            <a:off x="1623765" y="3979981"/>
            <a:ext cx="163551" cy="14854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F6DA-DAA2-AAC6-8C35-871348CB67F0}"/>
              </a:ext>
            </a:extLst>
          </p:cNvPr>
          <p:cNvSpPr txBox="1"/>
          <p:nvPr/>
        </p:nvSpPr>
        <p:spPr>
          <a:xfrm>
            <a:off x="1756220" y="389306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/>
              <a:t>분당</a:t>
            </a:r>
            <a:r>
              <a:rPr kumimoji="1" lang="en-US" altLang="ko-Kore-KR" sz="1400"/>
              <a:t>(</a:t>
            </a:r>
            <a:r>
              <a:rPr kumimoji="1" lang="en-US" altLang="ko-KR" sz="1400"/>
              <a:t>2,9)</a:t>
            </a:r>
            <a:endParaRPr kumimoji="1" lang="ko-Kore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15AFE-DDB5-03B4-B57A-BEE1D1CA5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141" y="4586602"/>
            <a:ext cx="4911214" cy="1587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BBF02A-FE95-C42B-93F0-F5630AD1C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694" y="2599674"/>
            <a:ext cx="6724230" cy="15135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A5D5A51-C68A-E46E-FAF8-DBF7B9991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41" y="2581087"/>
            <a:ext cx="7616779" cy="157806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09DA08-674A-8868-EB36-9189079A20CC}"/>
              </a:ext>
            </a:extLst>
          </p:cNvPr>
          <p:cNvSpPr/>
          <p:nvPr/>
        </p:nvSpPr>
        <p:spPr>
          <a:xfrm>
            <a:off x="9015154" y="2476176"/>
            <a:ext cx="2841252" cy="168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180407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397FD1-541D-E212-A6B2-E8535E0B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22" y="2849651"/>
            <a:ext cx="4133308" cy="21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701830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58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조회가 자신과 같으면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self 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 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318911-BD0D-77F3-6FCE-E4595756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68" y="2288230"/>
            <a:ext cx="3911922" cy="33212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97AA283-6715-354B-B14A-5F7BD4B1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59" y="1825952"/>
            <a:ext cx="4681702" cy="42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8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59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사이의 거리를 구하고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스케일링 하고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softmax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결과 증폭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596E2CC-A208-58C3-8AD5-6B6F7CF34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94" y="162654"/>
            <a:ext cx="5881257" cy="6366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D1945F-7C1B-49CA-D983-B4D5CC58C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0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900" y="3031098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289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60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은 연산자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D9DE2-F2F0-C369-6E57-9E371359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00" y="1263459"/>
            <a:ext cx="2539478" cy="4770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C936E3-8326-E620-96E9-64A165FA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34" y="3183730"/>
            <a:ext cx="455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0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8430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실제 데이터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98278-133D-A656-3FF2-39E7523A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66" y="2471170"/>
            <a:ext cx="10908896" cy="2828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B0B70-760B-6E5B-81C6-1B01804975A2}"/>
              </a:ext>
            </a:extLst>
          </p:cNvPr>
          <p:cNvSpPr txBox="1"/>
          <p:nvPr/>
        </p:nvSpPr>
        <p:spPr>
          <a:xfrm>
            <a:off x="9188135" y="5944813"/>
            <a:ext cx="22060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050"/>
              <a:t>from https://wikidocs.net/162098</a:t>
            </a:r>
            <a:endParaRPr kumimoji="1" lang="ko-US" altLang="en-US" sz="1050"/>
          </a:p>
        </p:txBody>
      </p:sp>
    </p:spTree>
    <p:extLst>
      <p:ext uri="{BB962C8B-B14F-4D97-AF65-F5344CB8AC3E}">
        <p14:creationId xmlns:p14="http://schemas.microsoft.com/office/powerpoint/2010/main" val="2046498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3594033" y="2705725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Transformer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204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63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4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64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30F00C0-7162-24B4-9C14-B04FCC66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09" y="3128738"/>
            <a:ext cx="5683663" cy="26007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1452E4-F456-8CB4-BE60-97061715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94" y="2340379"/>
            <a:ext cx="6045386" cy="3508089"/>
          </a:xfrm>
          <a:prstGeom prst="rect">
            <a:avLst/>
          </a:prstGeom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168" y="3520348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Key, Value</a:t>
            </a:r>
            <a:endParaRPr lang="ko-KR" altLang="en-US" sz="1200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393A3912-E65E-D690-DA62-545DC1B5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756" y="3520349"/>
            <a:ext cx="133994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dirty="0"/>
              <a:t>Query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3017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615931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Bahdanau Attention Mechnism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65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적용하여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Seq2Seq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단점을 보완한 방법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고정된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아니라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스텝에 따른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구하여 그것을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context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key, value = encoder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전체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query = decoder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각 스텝의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hidden state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43" y="4002424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7235796" y="3837377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4949825" y="4753812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97448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413010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multi head attention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66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attention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여러개 적용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93CC3-EC04-EBC1-9208-8D2BB363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3" y="3069593"/>
            <a:ext cx="4711990" cy="22209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B949D1-3D83-18E5-89CF-E3075A8289E2}"/>
              </a:ext>
            </a:extLst>
          </p:cNvPr>
          <p:cNvSpPr/>
          <p:nvPr/>
        </p:nvSpPr>
        <p:spPr>
          <a:xfrm>
            <a:off x="8032788" y="3942826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5371D-DDD2-2477-0A09-8101546079FF}"/>
              </a:ext>
            </a:extLst>
          </p:cNvPr>
          <p:cNvSpPr/>
          <p:nvPr/>
        </p:nvSpPr>
        <p:spPr>
          <a:xfrm>
            <a:off x="4467196" y="2904546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264D68-FE82-D55F-2615-E4A2EED80FA5}"/>
              </a:ext>
            </a:extLst>
          </p:cNvPr>
          <p:cNvSpPr/>
          <p:nvPr/>
        </p:nvSpPr>
        <p:spPr>
          <a:xfrm>
            <a:off x="2181225" y="3820981"/>
            <a:ext cx="1692275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853B2C-DD36-46EB-0C7C-FA0884B2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056" y="2543322"/>
            <a:ext cx="5419356" cy="27990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7E9B4F-35AC-A6A2-B684-0DAA9F1545C2}"/>
              </a:ext>
            </a:extLst>
          </p:cNvPr>
          <p:cNvSpPr/>
          <p:nvPr/>
        </p:nvSpPr>
        <p:spPr>
          <a:xfrm>
            <a:off x="6165078" y="2455575"/>
            <a:ext cx="5857588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28B737-CE40-41AF-B0EC-782738FEDE3C}"/>
              </a:ext>
            </a:extLst>
          </p:cNvPr>
          <p:cNvSpPr/>
          <p:nvPr/>
        </p:nvSpPr>
        <p:spPr>
          <a:xfrm>
            <a:off x="5391937" y="3429000"/>
            <a:ext cx="816237" cy="1737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25673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45759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67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Block, Decoder Block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EF10AB-8066-038B-90A3-23FB5BC9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71" y="15865"/>
            <a:ext cx="5597253" cy="6819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339919-9228-26BF-E738-233BA877E5C2}"/>
              </a:ext>
            </a:extLst>
          </p:cNvPr>
          <p:cNvSpPr/>
          <p:nvPr/>
        </p:nvSpPr>
        <p:spPr>
          <a:xfrm>
            <a:off x="2396376" y="4886408"/>
            <a:ext cx="2655777" cy="1347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BCFFE0-60F0-D0D8-307F-BF214EEC3933}"/>
              </a:ext>
            </a:extLst>
          </p:cNvPr>
          <p:cNvSpPr/>
          <p:nvPr/>
        </p:nvSpPr>
        <p:spPr>
          <a:xfrm>
            <a:off x="4467196" y="3780395"/>
            <a:ext cx="1849482" cy="536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388D424-D49F-C0FD-8EEF-40887D9E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043" y="3425459"/>
            <a:ext cx="13399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 b="1" dirty="0"/>
              <a:t>Multi-head</a:t>
            </a:r>
          </a:p>
          <a:p>
            <a:pPr algn="ctr"/>
            <a:r>
              <a:rPr lang="en-US" altLang="ko-KR" sz="1200" b="1" dirty="0"/>
              <a:t>attention</a:t>
            </a:r>
            <a:endParaRPr lang="ko-KR" altLang="en-US" sz="12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860D53-02CB-D533-FCC4-9893F7FA8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749" y="3904497"/>
            <a:ext cx="2569447" cy="11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0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B537E5-E666-4364-89E0-0D59E9600F33}"/>
              </a:ext>
            </a:extLst>
          </p:cNvPr>
          <p:cNvSpPr txBox="1"/>
          <p:nvPr/>
        </p:nvSpPr>
        <p:spPr>
          <a:xfrm>
            <a:off x="538857" y="1858291"/>
            <a:ext cx="5003934" cy="144655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자연어 데이터 처리</a:t>
            </a:r>
            <a:endParaRPr kumimoji="1" lang="en-US" altLang="ko-KR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  <a:p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-</a:t>
            </a:r>
            <a:r>
              <a:rPr kumimoji="1" lang="ko-KR" altLang="en-US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en-US" altLang="ko-KR" sz="4400" b="1" dirty="0">
                <a:solidFill>
                  <a:srgbClr val="0D093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BERT, GPT</a:t>
            </a:r>
            <a:endParaRPr kumimoji="1" lang="ko-KR" altLang="en-US" sz="4400" b="1" dirty="0">
              <a:solidFill>
                <a:srgbClr val="0D093D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7979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072345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69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714776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Encoder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문장을 입력으로 한다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source, target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구분을 위해서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position 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표시를 위해서 특별한 데이터 구조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422CB86-BABA-7DB2-DAD3-947A3E4A2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420" y="193889"/>
            <a:ext cx="4441350" cy="62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5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41786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70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E5A9EB-4D28-4871-F1FD-6050D47D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49" y="2374755"/>
            <a:ext cx="8829531" cy="33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3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326845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사전학습된 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BERT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71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FA0E5-8C72-C1FE-CD49-907F8E58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81" y="2643104"/>
            <a:ext cx="7720782" cy="28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75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87940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72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E9A0E1-D7B5-9E46-A4BC-D838DF4618A2}"/>
              </a:ext>
            </a:extLst>
          </p:cNvPr>
          <p:cNvSpPr txBox="1"/>
          <p:nvPr/>
        </p:nvSpPr>
        <p:spPr>
          <a:xfrm>
            <a:off x="411985" y="975976"/>
            <a:ext cx="1112837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Transformer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Decoder Block</a:t>
            </a:r>
            <a:r>
              <a:rPr lang="ko-KR" altLang="en-US" sz="2400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만을 사용</a:t>
            </a:r>
            <a:endParaRPr lang="en-US" altLang="ko-KR" sz="2400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3351BF-88B4-4A45-824E-D5061EEB2A55}"/>
              </a:ext>
            </a:extLst>
          </p:cNvPr>
          <p:cNvGrpSpPr/>
          <p:nvPr/>
        </p:nvGrpSpPr>
        <p:grpSpPr>
          <a:xfrm>
            <a:off x="8531441" y="329117"/>
            <a:ext cx="3320248" cy="576414"/>
            <a:chOff x="8531441" y="329117"/>
            <a:chExt cx="3320248" cy="5764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0E08898-30DE-4EE1-9412-747800C25228}"/>
                </a:ext>
              </a:extLst>
            </p:cNvPr>
            <p:cNvSpPr/>
            <p:nvPr/>
          </p:nvSpPr>
          <p:spPr>
            <a:xfrm>
              <a:off x="8531441" y="329117"/>
              <a:ext cx="3320248" cy="576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_x579575000">
              <a:extLst>
                <a:ext uri="{FF2B5EF4-FFF2-40B4-BE49-F238E27FC236}">
                  <a16:creationId xmlns:a16="http://schemas.microsoft.com/office/drawing/2014/main" id="{4891A655-3203-4B61-B458-F3F97635D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239" y="491771"/>
              <a:ext cx="875295" cy="23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_x579576728">
              <a:extLst>
                <a:ext uri="{FF2B5EF4-FFF2-40B4-BE49-F238E27FC236}">
                  <a16:creationId xmlns:a16="http://schemas.microsoft.com/office/drawing/2014/main" id="{ED48A701-CD00-4503-89E1-FE65688F3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4578" y="363429"/>
              <a:ext cx="2053068" cy="542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790EAE3-7F81-D4B5-FB86-57DB05A4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68" y="0"/>
            <a:ext cx="4629020" cy="65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1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2254784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GPT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구조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73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CD0203-35F4-0C5E-C232-3C267867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994" y="330095"/>
            <a:ext cx="2221477" cy="6036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232F19-EFF6-A6E9-D132-19272FFDF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515" y="320248"/>
            <a:ext cx="3025834" cy="60369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2533CC-2709-AC86-92A5-FD598D04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210" y="457199"/>
            <a:ext cx="2289175" cy="57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04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648849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big GPT</a:t>
            </a:r>
            <a:endParaRPr kumimoji="1" lang="ko-KR" altLang="en-US" sz="3200" b="1" dirty="0">
              <a:solidFill>
                <a:srgbClr val="0D093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74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3316C1-4F35-A669-657C-1B43DB7B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28" y="1670874"/>
            <a:ext cx="8633284" cy="39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5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BBCFC-F118-2C47-AEC8-07C8E035BF66}"/>
              </a:ext>
            </a:extLst>
          </p:cNvPr>
          <p:cNvSpPr txBox="1"/>
          <p:nvPr/>
        </p:nvSpPr>
        <p:spPr>
          <a:xfrm>
            <a:off x="411985" y="320756"/>
            <a:ext cx="1878078" cy="58477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모델</a:t>
            </a:r>
            <a:r>
              <a:rPr kumimoji="1" lang="en-US" altLang="ko-KR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3200" b="1" dirty="0">
                <a:solidFill>
                  <a:srgbClr val="0D093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크기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7874CB-776A-E348-AF96-C9EF9F17A8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6994" y="6528971"/>
            <a:ext cx="2743200" cy="365125"/>
          </a:xfrm>
        </p:spPr>
        <p:txBody>
          <a:bodyPr/>
          <a:lstStyle/>
          <a:p>
            <a:fld id="{D0D82EBB-0127-BD4C-804D-C9F0B4585E9B}" type="slidenum">
              <a:rPr/>
              <a:t>75</a:t>
            </a:fld>
            <a:endParaRPr kumimoji="1" lang="ko-KR" altLang="en-US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370A152-57DA-4444-9A23-DA6E3BBFC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3202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9E1A239-567A-4F0B-9C0B-DF00D9C2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50" y="777448"/>
            <a:ext cx="4441350" cy="13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5D95EE-16D3-9EAE-BD23-0E41F399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817" y="1564024"/>
            <a:ext cx="8051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4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75183</TotalTime>
  <Words>1457</Words>
  <Application>Microsoft Macintosh PowerPoint</Application>
  <PresentationFormat>와이드스크린</PresentationFormat>
  <Paragraphs>372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2" baseType="lpstr">
      <vt:lpstr>맑은 고딕</vt:lpstr>
      <vt:lpstr>NanumSquare</vt:lpstr>
      <vt:lpstr>NanumSquareOTF</vt:lpstr>
      <vt:lpstr>NanumSquareOTF ExtraBold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함수</vt:lpstr>
      <vt:lpstr>학습</vt:lpstr>
      <vt:lpstr>학습</vt:lpstr>
      <vt:lpstr>학습</vt:lpstr>
      <vt:lpstr>학습</vt:lpstr>
      <vt:lpstr>학습</vt:lpstr>
      <vt:lpstr>PowerPoint 프레젠테이션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함수 입력데이터 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jeonyoonjung3023@gmail.com</dc:creator>
  <cp:keywords/>
  <dc:description/>
  <cp:lastModifiedBy>도형 임</cp:lastModifiedBy>
  <cp:revision>381</cp:revision>
  <cp:lastPrinted>2020-11-27T02:41:55Z</cp:lastPrinted>
  <dcterms:created xsi:type="dcterms:W3CDTF">2020-11-25T04:57:23Z</dcterms:created>
  <dcterms:modified xsi:type="dcterms:W3CDTF">2024-07-13T23:40:17Z</dcterms:modified>
  <cp:category/>
</cp:coreProperties>
</file>